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8" r:id="rId1"/>
    <p:sldMasterId id="2147483755" r:id="rId2"/>
    <p:sldMasterId id="2147483682" r:id="rId3"/>
    <p:sldMasterId id="2147483769" r:id="rId4"/>
    <p:sldMasterId id="2147483692" r:id="rId5"/>
  </p:sldMasterIdLst>
  <p:notesMasterIdLst>
    <p:notesMasterId r:id="rId16"/>
  </p:notesMasterIdLst>
  <p:handoutMasterIdLst>
    <p:handoutMasterId r:id="rId17"/>
  </p:handoutMasterIdLst>
  <p:sldIdLst>
    <p:sldId id="284" r:id="rId6"/>
    <p:sldId id="296" r:id="rId7"/>
    <p:sldId id="307" r:id="rId8"/>
    <p:sldId id="308" r:id="rId9"/>
    <p:sldId id="306" r:id="rId10"/>
    <p:sldId id="309" r:id="rId11"/>
    <p:sldId id="312" r:id="rId12"/>
    <p:sldId id="313" r:id="rId13"/>
    <p:sldId id="310" r:id="rId14"/>
    <p:sldId id="314" r:id="rId1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2E"/>
    <a:srgbClr val="E6002F"/>
    <a:srgbClr val="000000"/>
    <a:srgbClr val="EE1F3C"/>
    <a:srgbClr val="7F7F7F"/>
    <a:srgbClr val="DB3943"/>
    <a:srgbClr val="EF1D3B"/>
    <a:srgbClr val="DB3842"/>
    <a:srgbClr val="414042"/>
    <a:srgbClr val="81C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 autoAdjust="0"/>
    <p:restoredTop sz="96327" autoAdjust="0"/>
  </p:normalViewPr>
  <p:slideViewPr>
    <p:cSldViewPr snapToGrid="0">
      <p:cViewPr varScale="1">
        <p:scale>
          <a:sx n="165" d="100"/>
          <a:sy n="165" d="100"/>
        </p:scale>
        <p:origin x="7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3A2117-7156-464B-A32B-D11C422FB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84AC69-FC3C-E14B-9D9D-00936CAFF6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AE70C-D509-4E4B-9352-79C3D11520D1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FC5A2D-F8EA-2A48-B4F9-46DA29E7F7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313281-26CF-9F44-9054-4890139233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837A5-4E29-AD49-B1D8-E1C9E0E444D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81190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02DA-7CEE-4298-AF4B-1C87D65BAB06}" type="datetimeFigureOut">
              <a:rPr lang="de-CH" smtClean="0"/>
              <a:t>27.05.21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24C57-7758-4EF8-8A0E-FE171C8C1817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43469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Hip, spine and wrist fractures</a:t>
            </a:r>
          </a:p>
          <a:p>
            <a:r>
              <a:rPr lang="en-GB" dirty="0"/>
              <a:t>1 out of three women and 1 out of 5 men over 50 will undergo a fracture</a:t>
            </a:r>
          </a:p>
          <a:p>
            <a:r>
              <a:rPr lang="en-GB" dirty="0"/>
              <a:t>1 osteoporotic fracture every 3 second in the world</a:t>
            </a:r>
          </a:p>
          <a:p>
            <a:r>
              <a:rPr lang="en-GB" dirty="0"/>
              <a:t>3.5 million fractures in the EU</a:t>
            </a:r>
          </a:p>
          <a:p>
            <a:r>
              <a:rPr lang="en-GB" dirty="0" err="1"/>
              <a:t>Fx</a:t>
            </a:r>
            <a:r>
              <a:rPr lang="en-GB" dirty="0"/>
              <a:t> increase by 28% until 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29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Basic question: what causes bone fragility?</a:t>
            </a:r>
          </a:p>
          <a:p>
            <a:r>
              <a:rPr lang="en-GB" dirty="0"/>
              <a:t>Technological question: how can bone strength be estimated?</a:t>
            </a:r>
          </a:p>
          <a:p>
            <a:r>
              <a:rPr lang="en-GB" dirty="0"/>
              <a:t>Clinical question: how can we improve diagnosis and monitoring of osteoporosis?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7648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SNF project with EMPA and former PhD student Jakob </a:t>
            </a:r>
            <a:r>
              <a:rPr lang="en-GB" dirty="0" err="1"/>
              <a:t>Schwiedrzik</a:t>
            </a:r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3939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CT, HR-</a:t>
            </a:r>
            <a:r>
              <a:rPr lang="en-GB" dirty="0" err="1"/>
              <a:t>pQCT</a:t>
            </a:r>
            <a:r>
              <a:rPr lang="en-GB" dirty="0"/>
              <a:t> I or II, </a:t>
            </a:r>
          </a:p>
          <a:p>
            <a:endParaRPr lang="en-GB" dirty="0"/>
          </a:p>
          <a:p>
            <a:r>
              <a:rPr lang="en-GB" dirty="0"/>
              <a:t>PhD thesis internally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22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7187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PhD thesis with RMS</a:t>
            </a:r>
          </a:p>
          <a:p>
            <a:r>
              <a:rPr lang="en-GB" dirty="0"/>
              <a:t>Collaboration with Nobel </a:t>
            </a:r>
            <a:r>
              <a:rPr lang="en-GB" dirty="0" err="1"/>
              <a:t>Biocare</a:t>
            </a:r>
            <a:r>
              <a:rPr lang="en-GB" dirty="0"/>
              <a:t> and  Anton </a:t>
            </a:r>
            <a:r>
              <a:rPr lang="en-GB" dirty="0" err="1"/>
              <a:t>Paar</a:t>
            </a:r>
            <a:endParaRPr lang="en-GB" dirty="0"/>
          </a:p>
          <a:p>
            <a:r>
              <a:rPr lang="en-GB" dirty="0"/>
              <a:t>Develop collaboration with ZMK</a:t>
            </a:r>
          </a:p>
          <a:p>
            <a:r>
              <a:rPr lang="en-GB" dirty="0"/>
              <a:t>Exploitation of CBCT?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8822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Orthopaedics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4C57-7758-4EF8-8A0E-FE171C8C1817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1234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jpe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 Titel-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F220F-AF24-8D49-BCE6-4B7754B66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</p:spPr>
        <p:txBody>
          <a:bodyPr anchor="b" anchorCtr="0"/>
          <a:lstStyle>
            <a:lvl1pPr>
              <a:defRPr>
                <a:solidFill>
                  <a:srgbClr val="E6002E"/>
                </a:solidFill>
              </a:defRPr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1306722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1576800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8592F44-7A11-4746-8BCA-D8016987E6B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1500"/>
            <a:ext cx="9144000" cy="321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8.94 (h) cm </a:t>
            </a:r>
          </a:p>
        </p:txBody>
      </p:sp>
    </p:spTree>
    <p:extLst>
      <p:ext uri="{BB962C8B-B14F-4D97-AF65-F5344CB8AC3E}">
        <p14:creationId xmlns:p14="http://schemas.microsoft.com/office/powerpoint/2010/main" val="339214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ldlines: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14C16497-A32C-7C4C-AA22-3A67A5394F28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Musculoskeletal</a:t>
            </a:r>
            <a:r>
              <a:rPr lang="de-DE" dirty="0"/>
              <a:t> </a:t>
            </a:r>
            <a:r>
              <a:rPr lang="de-DE" dirty="0" err="1"/>
              <a:t>Biomechanics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88497A-C10F-C242-9121-2FA1817FF8DE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2203200"/>
            <a:ext cx="7020000" cy="900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2800" dirty="0">
                <a:latin typeface="Arial" panose="020B0604020202020204" pitchFamily="34" charset="0"/>
                <a:cs typeface="Arial" panose="020B0604020202020204" pitchFamily="34" charset="0"/>
              </a:rPr>
              <a:t>ARTORG Center </a:t>
            </a:r>
            <a:r>
              <a:rPr lang="de-CH" sz="2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CH" sz="2800" dirty="0">
                <a:latin typeface="Arial" panose="020B0604020202020204" pitchFamily="34" charset="0"/>
                <a:cs typeface="Arial" panose="020B0604020202020204" pitchFamily="34" charset="0"/>
              </a:rPr>
              <a:t> Biomedical Engineering Research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046D8A-2D5D-3944-B02F-74314F7A516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3564000"/>
            <a:ext cx="70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i="0" dirty="0">
                <a:latin typeface="Arial" panose="020B0604020202020204" pitchFamily="34" charset="0"/>
                <a:cs typeface="Arial" panose="020B0604020202020204" pitchFamily="34" charset="0"/>
              </a:rPr>
              <a:t>Prof. Philippe </a:t>
            </a:r>
            <a:r>
              <a:rPr lang="de-DE" sz="1400" b="1" i="0" dirty="0" err="1">
                <a:latin typeface="Arial" panose="020B0604020202020204" pitchFamily="34" charset="0"/>
                <a:cs typeface="Arial" panose="020B0604020202020204" pitchFamily="34" charset="0"/>
              </a:rPr>
              <a:t>Zysset</a:t>
            </a:r>
            <a:endParaRPr lang="de-DE" sz="14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8769F7C-1529-394B-918C-BF53204833AB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540000" y="3834000"/>
            <a:ext cx="70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philippe.zysset@artorg.unibe.ch</a:t>
            </a:r>
            <a:endParaRPr lang="de-DE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7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ldlines: Ressourc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490FFC40-EB43-8445-ADDB-1EB6EA3CDAF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sz="2800" kern="1200" dirty="0">
                <a:solidFill>
                  <a:srgbClr val="E6002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Guidelines</a:t>
            </a:r>
          </a:p>
        </p:txBody>
      </p:sp>
      <p:sp>
        <p:nvSpPr>
          <p:cNvPr id="16" name="Titelplatzhalter 14">
            <a:extLst>
              <a:ext uri="{FF2B5EF4-FFF2-40B4-BE49-F238E27FC236}">
                <a16:creationId xmlns:a16="http://schemas.microsoft.com/office/drawing/2014/main" id="{42BFD9EF-F981-634F-ACF1-E740654460D6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>
                <a:solidFill>
                  <a:schemeClr val="tx1"/>
                </a:solidFill>
              </a:rPr>
              <a:t>Auszeichnungen</a:t>
            </a:r>
          </a:p>
        </p:txBody>
      </p:sp>
      <p:sp>
        <p:nvSpPr>
          <p:cNvPr id="18" name="Titelplatzhalter 14">
            <a:extLst>
              <a:ext uri="{FF2B5EF4-FFF2-40B4-BE49-F238E27FC236}">
                <a16:creationId xmlns:a16="http://schemas.microsoft.com/office/drawing/2014/main" id="{5C76C480-E04E-D446-BBD5-9313C9BAB514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1200150"/>
            <a:ext cx="7020000" cy="56425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de-DE" sz="1600" dirty="0">
                <a:solidFill>
                  <a:schemeClr val="tx1"/>
                </a:solidFill>
              </a:rPr>
              <a:t>Kopieren und Einfügen Piktogramme mit/ohne Definition</a:t>
            </a:r>
          </a:p>
          <a:p>
            <a:pPr>
              <a:lnSpc>
                <a:spcPts val="1200"/>
              </a:lnSpc>
            </a:pPr>
            <a:r>
              <a:rPr lang="de-CH" sz="1000" dirty="0">
                <a:solidFill>
                  <a:schemeClr val="tx1"/>
                </a:solidFill>
              </a:rPr>
              <a:t>Wenn Sie einen Inhalt besonders betonen oder sonst hervorheben wollen, stehen Ihnen </a:t>
            </a:r>
          </a:p>
          <a:p>
            <a:pPr>
              <a:lnSpc>
                <a:spcPts val="1200"/>
              </a:lnSpc>
            </a:pPr>
            <a:r>
              <a:rPr lang="de-CH" sz="1000" dirty="0">
                <a:solidFill>
                  <a:schemeClr val="tx1"/>
                </a:solidFill>
              </a:rPr>
              <a:t>folgende Piktogramme zur Verfügung. Sie können sie mit oder ohne Text verwenden.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737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lines: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490FFC40-EB43-8445-ADDB-1EB6EA3CDAFF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1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CH" sz="2800" kern="1200" dirty="0">
                <a:solidFill>
                  <a:srgbClr val="E6002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Inhaltliche Guidelines 3</a:t>
            </a:r>
          </a:p>
        </p:txBody>
      </p:sp>
      <p:sp>
        <p:nvSpPr>
          <p:cNvPr id="5" name="Titelplatzhalter 14">
            <a:extLst>
              <a:ext uri="{FF2B5EF4-FFF2-40B4-BE49-F238E27FC236}">
                <a16:creationId xmlns:a16="http://schemas.microsoft.com/office/drawing/2014/main" id="{E84A9D7B-50BC-C44F-8802-31714A1943F3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2"/>
            </p:custDataLst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>
                <a:solidFill>
                  <a:schemeClr val="tx1"/>
                </a:solidFill>
              </a:rPr>
              <a:t>Logo, Schrift, Farben und Typografie</a:t>
            </a:r>
          </a:p>
        </p:txBody>
      </p:sp>
      <p:sp>
        <p:nvSpPr>
          <p:cNvPr id="6" name="Titelplatzhalter 14">
            <a:extLst>
              <a:ext uri="{FF2B5EF4-FFF2-40B4-BE49-F238E27FC236}">
                <a16:creationId xmlns:a16="http://schemas.microsoft.com/office/drawing/2014/main" id="{EC272DF7-D34D-7546-A5CD-0E955FBF002B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3"/>
            </p:custDataLst>
          </p:nvPr>
        </p:nvSpPr>
        <p:spPr>
          <a:xfrm>
            <a:off x="540000" y="1350000"/>
            <a:ext cx="6480000" cy="36163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2400"/>
              </a:lnSpc>
            </a:pPr>
            <a:r>
              <a:rPr lang="de-DE" sz="1400" dirty="0" err="1">
                <a:solidFill>
                  <a:schemeClr val="tx1"/>
                </a:solidFill>
              </a:rPr>
              <a:t>UniBe</a:t>
            </a:r>
            <a:r>
              <a:rPr lang="de-DE" sz="1400" dirty="0">
                <a:solidFill>
                  <a:schemeClr val="tx1"/>
                </a:solidFill>
              </a:rPr>
              <a:t> Logo ist </a:t>
            </a:r>
            <a:r>
              <a:rPr lang="de-DE" sz="1400" b="1" dirty="0">
                <a:solidFill>
                  <a:schemeClr val="tx1"/>
                </a:solidFill>
              </a:rPr>
              <a:t>immer</a:t>
            </a:r>
            <a:r>
              <a:rPr lang="de-DE" sz="1400" dirty="0">
                <a:solidFill>
                  <a:schemeClr val="tx1"/>
                </a:solidFill>
              </a:rPr>
              <a:t> sichtbar oben rechts auf den Inhalt Folien positioniert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tx1"/>
                </a:solidFill>
              </a:rPr>
              <a:t>Schrift Familie: Arial</a:t>
            </a:r>
          </a:p>
          <a:p>
            <a:pPr>
              <a:lnSpc>
                <a:spcPts val="2400"/>
              </a:lnSpc>
            </a:pPr>
            <a:r>
              <a:rPr lang="de-DE" sz="1400" dirty="0" err="1">
                <a:solidFill>
                  <a:srgbClr val="E6002E"/>
                </a:solidFill>
              </a:rPr>
              <a:t>UniBe</a:t>
            </a:r>
            <a:r>
              <a:rPr lang="de-DE" sz="1400" dirty="0">
                <a:solidFill>
                  <a:srgbClr val="E6002E"/>
                </a:solidFill>
              </a:rPr>
              <a:t> Rot: R:230 G:0 B:46  |  HEX: #E6002E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Hintergrund Grau: R:217 G:217 B:217</a:t>
            </a:r>
          </a:p>
          <a:p>
            <a:pPr>
              <a:lnSpc>
                <a:spcPts val="2400"/>
              </a:lnSpc>
            </a:pPr>
            <a:r>
              <a:rPr lang="de-DE" sz="1400" dirty="0">
                <a:solidFill>
                  <a:schemeClr val="tx1"/>
                </a:solidFill>
              </a:rPr>
              <a:t>Media Platzhalter 1:1 = 25.4 (b) x 8.5 (h) cm, 144 dpi</a:t>
            </a:r>
          </a:p>
          <a:p>
            <a:pPr>
              <a:lnSpc>
                <a:spcPts val="1800"/>
              </a:lnSpc>
            </a:pPr>
            <a:endParaRPr lang="de-DE" sz="1400" dirty="0">
              <a:solidFill>
                <a:schemeClr val="tx1"/>
              </a:solidFill>
            </a:endParaRP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tx1"/>
                </a:solidFill>
              </a:rPr>
              <a:t>Typografie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Thema der Präsentation: Arial, 12pt.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rgbClr val="E6002E"/>
                </a:solidFill>
              </a:rPr>
              <a:t>Titel: Arial, 28/32pt., R:230 G:0 B:46, 1 Zeile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chemeClr val="tx1"/>
                </a:solidFill>
              </a:rPr>
              <a:t>Untertitel: Arial, 28/32pt., </a:t>
            </a:r>
            <a:r>
              <a:rPr lang="de-DE" sz="1200" b="0" dirty="0">
                <a:solidFill>
                  <a:srgbClr val="000000"/>
                </a:solidFill>
              </a:rPr>
              <a:t>max. 2 Zeilen</a:t>
            </a:r>
          </a:p>
          <a:p>
            <a:pPr>
              <a:lnSpc>
                <a:spcPts val="1400"/>
              </a:lnSpc>
            </a:pPr>
            <a:r>
              <a:rPr lang="de-DE" sz="1200" b="0" dirty="0">
                <a:solidFill>
                  <a:schemeClr val="tx1"/>
                </a:solidFill>
              </a:rPr>
              <a:t>Moderator und Organisationseinheit: Arial Fett, 14pt.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Datum und Präsentationsort: Arial, 12pt.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Inhalt Nr. XY: Arial, 20/24pt.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>
                <a:solidFill>
                  <a:schemeClr val="tx1"/>
                </a:solidFill>
              </a:rPr>
              <a:t>Aussage XY: Arial Fett, 16/20pt.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 err="1">
                <a:solidFill>
                  <a:schemeClr val="tx1"/>
                </a:solidFill>
              </a:rPr>
              <a:t>Fliesstext</a:t>
            </a:r>
            <a:r>
              <a:rPr lang="de-DE" sz="1200" b="0" dirty="0">
                <a:solidFill>
                  <a:schemeClr val="tx1"/>
                </a:solidFill>
              </a:rPr>
              <a:t> XY: Arial, 16/20pt.</a:t>
            </a:r>
          </a:p>
          <a:p>
            <a:pPr marL="0" marR="0" lvl="0" indent="0" algn="l" defTabSz="914377" rtl="0" eaLnBrk="1" fontAlgn="auto" latinLnBrk="0" hangingPunct="1">
              <a:lnSpc>
                <a:spcPts val="1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 err="1">
                <a:solidFill>
                  <a:schemeClr val="tx1"/>
                </a:solidFill>
              </a:rPr>
              <a:t>Fliesstext</a:t>
            </a:r>
            <a:r>
              <a:rPr lang="de-DE" sz="1200" b="0" dirty="0">
                <a:solidFill>
                  <a:schemeClr val="tx1"/>
                </a:solidFill>
              </a:rPr>
              <a:t> Ebene: Arial, 20pt., 18pt., 16pt.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525E251-FD30-C74A-99DE-8B05E2B3939A}"/>
              </a:ext>
            </a:extLst>
          </p:cNvPr>
          <p:cNvCxnSpPr/>
          <p:nvPr userDrawn="1"/>
        </p:nvCxnSpPr>
        <p:spPr>
          <a:xfrm>
            <a:off x="540000" y="2988000"/>
            <a:ext cx="648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96329C5F-757A-794E-BBCE-F3CC105898C4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4"/>
            </p:custDataLst>
          </p:nvPr>
        </p:nvSpPr>
        <p:spPr>
          <a:xfrm>
            <a:off x="7920000" y="1350000"/>
            <a:ext cx="1219200" cy="88896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377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800" kern="1200">
                <a:solidFill>
                  <a:srgbClr val="E6002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ts val="1000"/>
              </a:lnSpc>
            </a:pPr>
            <a:r>
              <a:rPr lang="de-DE" sz="800" b="1" dirty="0">
                <a:solidFill>
                  <a:schemeClr val="tx1"/>
                </a:solidFill>
              </a:rPr>
              <a:t>Kontakt</a:t>
            </a:r>
            <a:endParaRPr lang="de-DE" sz="800" b="0" dirty="0">
              <a:solidFill>
                <a:schemeClr val="tx1"/>
              </a:solidFill>
            </a:endParaRPr>
          </a:p>
          <a:p>
            <a:pPr>
              <a:lnSpc>
                <a:spcPts val="1000"/>
              </a:lnSpc>
            </a:pPr>
            <a:r>
              <a:rPr lang="de-DE" sz="800" b="0" dirty="0">
                <a:solidFill>
                  <a:schemeClr val="tx1"/>
                </a:solidFill>
              </a:rPr>
              <a:t>Fragen zu den </a:t>
            </a:r>
            <a:r>
              <a:rPr lang="de-DE" sz="800" b="0" dirty="0" err="1">
                <a:solidFill>
                  <a:schemeClr val="tx1"/>
                </a:solidFill>
              </a:rPr>
              <a:t>UniBE</a:t>
            </a:r>
            <a:r>
              <a:rPr lang="de-DE" sz="800" b="0" dirty="0">
                <a:solidFill>
                  <a:schemeClr val="tx1"/>
                </a:solidFill>
              </a:rPr>
              <a:t> PowerPoint Vorlagen: </a:t>
            </a:r>
          </a:p>
          <a:p>
            <a:pPr>
              <a:lnSpc>
                <a:spcPts val="1000"/>
              </a:lnSpc>
            </a:pPr>
            <a:r>
              <a:rPr lang="de-DE" sz="800" b="0" dirty="0" err="1">
                <a:solidFill>
                  <a:schemeClr val="tx1"/>
                </a:solidFill>
              </a:rPr>
              <a:t>kommunikation</a:t>
            </a:r>
            <a:r>
              <a:rPr lang="de-DE" sz="800" b="0" dirty="0">
                <a:solidFill>
                  <a:schemeClr val="tx1"/>
                </a:solidFill>
              </a:rPr>
              <a:t>@</a:t>
            </a:r>
          </a:p>
          <a:p>
            <a:pPr>
              <a:lnSpc>
                <a:spcPts val="1000"/>
              </a:lnSpc>
            </a:pPr>
            <a:r>
              <a:rPr lang="de-DE" sz="800" b="0" dirty="0" err="1">
                <a:solidFill>
                  <a:schemeClr val="tx1"/>
                </a:solidFill>
              </a:rPr>
              <a:t>unibe.ch</a:t>
            </a:r>
            <a:r>
              <a:rPr lang="de-DE" sz="800" b="0" dirty="0">
                <a:solidFill>
                  <a:schemeClr val="tx1"/>
                </a:solidFill>
              </a:rPr>
              <a:t> oder </a:t>
            </a:r>
          </a:p>
          <a:p>
            <a:pPr>
              <a:lnSpc>
                <a:spcPts val="1000"/>
              </a:lnSpc>
            </a:pPr>
            <a:r>
              <a:rPr lang="de-DE" sz="800" b="0" dirty="0">
                <a:solidFill>
                  <a:schemeClr val="tx1"/>
                </a:solidFill>
              </a:rPr>
              <a:t>Tel. + 41 31 631 80 44</a:t>
            </a:r>
          </a:p>
          <a:p>
            <a:pPr>
              <a:lnSpc>
                <a:spcPts val="1000"/>
              </a:lnSpc>
            </a:pPr>
            <a:endParaRPr lang="de-DE" sz="800" b="1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BC2E508-06CA-D64A-A4D9-AAF3FB62D70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91" y="1832535"/>
            <a:ext cx="697217" cy="990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CE28F87-7B73-E341-9972-6E84FF11099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66" y="1836735"/>
            <a:ext cx="656454" cy="9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79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F220F-AF24-8D49-BCE6-4B7754B66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</p:spPr>
        <p:txBody>
          <a:bodyPr anchor="b" anchorCtr="0"/>
          <a:lstStyle>
            <a:lvl1pPr>
              <a:defRPr>
                <a:solidFill>
                  <a:srgbClr val="E6002E"/>
                </a:solidFill>
              </a:defRPr>
            </a:lvl1pPr>
          </a:lstStyle>
          <a:p>
            <a:r>
              <a:rPr lang="de-CH" spc="-15" dirty="0"/>
              <a:t>Vielen Dank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1306722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1576800"/>
            <a:ext cx="7020000" cy="18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pc="20" dirty="0">
                <a:solidFill>
                  <a:srgbClr val="231F20"/>
                </a:solidFill>
              </a:rPr>
              <a:t>für Ihre Aufmerksamkeit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8592F44-7A11-4746-8BCA-D8016987E6B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1500"/>
            <a:ext cx="9144000" cy="321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8.94 (h) cm </a:t>
            </a:r>
          </a:p>
        </p:txBody>
      </p:sp>
    </p:spTree>
    <p:extLst>
      <p:ext uri="{BB962C8B-B14F-4D97-AF65-F5344CB8AC3E}">
        <p14:creationId xmlns:p14="http://schemas.microsoft.com/office/powerpoint/2010/main" val="2582863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: Titel-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59C5DC-671B-6A4E-BD0B-CCB6129F84B8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0000" y="3562350"/>
            <a:ext cx="7020000" cy="166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Moderator und Organisationseinheit (Arial Fett 14pt., max. 1 Zeile)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99D0CF73-16BC-EE47-A2F6-63380649FC8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0000" y="3834000"/>
            <a:ext cx="7020000" cy="166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Datum und Präsentationsort (Arial 12pt., max. 1 Zeile)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2203200"/>
            <a:ext cx="7020000" cy="90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28/32pt., </a:t>
            </a:r>
            <a:br>
              <a:rPr lang="de-DE" dirty="0"/>
            </a:br>
            <a:r>
              <a:rPr lang="de-DE" dirty="0"/>
              <a:t>schwarz, max. 2 Zeilen) </a:t>
            </a:r>
          </a:p>
        </p:txBody>
      </p:sp>
      <p:sp>
        <p:nvSpPr>
          <p:cNvPr id="13" name="Titelplatzhalter 14">
            <a:extLst>
              <a:ext uri="{FF2B5EF4-FFF2-40B4-BE49-F238E27FC236}">
                <a16:creationId xmlns:a16="http://schemas.microsoft.com/office/drawing/2014/main" id="{A4657668-A8BC-5644-AAC4-0A0F9B6AD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/>
            </a:lvl1pPr>
          </a:lstStyle>
          <a:p>
            <a:r>
              <a:rPr lang="de-DE" dirty="0"/>
              <a:t>Titel A (Arial 28/32pt., </a:t>
            </a:r>
            <a:br>
              <a:rPr lang="de-DE" dirty="0"/>
            </a:br>
            <a:r>
              <a:rPr lang="de-DE" dirty="0"/>
              <a:t>rot, max. 2 Zeilen)</a:t>
            </a:r>
          </a:p>
        </p:txBody>
      </p:sp>
    </p:spTree>
    <p:extLst>
      <p:ext uri="{BB962C8B-B14F-4D97-AF65-F5344CB8AC3E}">
        <p14:creationId xmlns:p14="http://schemas.microsoft.com/office/powerpoint/2010/main" val="4118817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: Inhalt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1FC3BBB-A060-D84D-A85B-A61AE52B9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1: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2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236500E-83E7-924C-AF0B-0F29C91C1A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8000" y="2190750"/>
            <a:ext cx="3727200" cy="261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Nr. 3: Arial 20/24pt.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Inhalt Nr. 4</a:t>
            </a:r>
          </a:p>
          <a:p>
            <a:pPr lvl="0"/>
            <a:endParaRPr lang="de-DE" dirty="0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16AC8D8E-CDF7-E043-997B-4F40A5E71F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Thema der Präsentation (</a:t>
            </a:r>
            <a:r>
              <a:rPr lang="de-DE" dirty="0" err="1"/>
              <a:t>gemäss</a:t>
            </a:r>
            <a:r>
              <a:rPr lang="de-DE" dirty="0"/>
              <a:t> Titelfolie: Arial 12pt., schwarz, max. 1 Zeile)</a:t>
            </a:r>
          </a:p>
        </p:txBody>
      </p:sp>
      <p:sp>
        <p:nvSpPr>
          <p:cNvPr id="10" name="Titelplatzhalter 14">
            <a:extLst>
              <a:ext uri="{FF2B5EF4-FFF2-40B4-BE49-F238E27FC236}">
                <a16:creationId xmlns:a16="http://schemas.microsoft.com/office/drawing/2014/main" id="{F49DC73E-0ADC-CB4B-B483-695B44661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7" name="Foliennummernplatzhalter 7">
            <a:extLst>
              <a:ext uri="{FF2B5EF4-FFF2-40B4-BE49-F238E27FC236}">
                <a16:creationId xmlns:a16="http://schemas.microsoft.com/office/drawing/2014/main" id="{291F5CB2-B1A0-3141-810A-EA3DABABC3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866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BA9C34C3-74C1-1046-BC15-F9C16906BA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78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2: Arial Fett 16pt.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4D60A118-8FB6-A640-B56D-40FCAF7BFB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8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2: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110926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: Text-Folie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9" name="Titelplatzhalter 14">
            <a:extLst>
              <a:ext uri="{FF2B5EF4-FFF2-40B4-BE49-F238E27FC236}">
                <a16:creationId xmlns:a16="http://schemas.microsoft.com/office/drawing/2014/main" id="{C22A8075-803F-A14F-902F-5526F2DDD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70AC922-6444-A942-98D8-039519360B1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00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80975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2B75F21-AF2E-9341-B9E7-91E3CDFAE52D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876800" y="2167200"/>
            <a:ext cx="3727200" cy="2590800"/>
          </a:xfrm>
          <a:prstGeom prst="rect">
            <a:avLst/>
          </a:prstGeom>
        </p:spPr>
        <p:txBody>
          <a:bodyPr lIns="0" tIns="0" rIns="0" bIns="0"/>
          <a:lstStyle>
            <a:lvl1pPr marL="268288" indent="-261938">
              <a:buFont typeface="Symbol" pitchFamily="2" charset="2"/>
              <a:buChar char="-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8288" indent="-261938">
              <a:buFont typeface="Symbol" pitchFamily="2" charset="2"/>
              <a:buChar char="-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6750" indent="-222250">
              <a:buFont typeface="Symbol" pitchFamily="2" charset="2"/>
              <a:buChar char="-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9975" indent="-176213">
              <a:buFont typeface="Symbol" pitchFamily="2" charset="2"/>
              <a:buChar char="-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1. Ebene 20pt.</a:t>
            </a:r>
          </a:p>
          <a:p>
            <a:pPr lvl="2"/>
            <a:r>
              <a:rPr lang="de-DE" dirty="0"/>
              <a:t>2. Ebene 18pt.</a:t>
            </a:r>
          </a:p>
          <a:p>
            <a:pPr lvl="2"/>
            <a:r>
              <a:rPr lang="de-DE" dirty="0"/>
              <a:t>2. Ebene</a:t>
            </a:r>
          </a:p>
          <a:p>
            <a:pPr lvl="3"/>
            <a:r>
              <a:rPr lang="de-DE" dirty="0"/>
              <a:t>3. Ebene 16pt.</a:t>
            </a:r>
          </a:p>
          <a:p>
            <a:pPr lvl="3"/>
            <a:r>
              <a:rPr lang="de-DE" dirty="0"/>
              <a:t>3. Ebene</a:t>
            </a:r>
          </a:p>
          <a:p>
            <a:pPr lvl="3"/>
            <a:r>
              <a:rPr lang="de-DE" dirty="0"/>
              <a:t>3. Ebene</a:t>
            </a:r>
            <a:endParaRPr lang="de-CH" dirty="0"/>
          </a:p>
          <a:p>
            <a:pPr lvl="3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4147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: Text-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6E1B1B3-D081-AB43-BE21-0F61E2F2D9D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0" y="1925998"/>
            <a:ext cx="4572000" cy="306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Media Platzhalter: 12.7 (b) x 8.5 (h) cm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8DF8EC7-1228-E54F-AEA8-B9FA57ED0474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23164D8-30C4-CA40-B858-A93802E24B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2160000"/>
            <a:ext cx="3726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spcBef>
                <a:spcPts val="0"/>
              </a:spcBef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Aussage 1: Arial Fett 16pt.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B040411C-234A-814D-906D-923A34543F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2430000"/>
            <a:ext cx="3726000" cy="23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0"/>
              </a:spcBef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Fliesstext</a:t>
            </a:r>
            <a:r>
              <a:rPr lang="de-DE" dirty="0"/>
              <a:t> 1: Arial 16/20pt.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3AE95407-6558-2D43-AAF2-1E121E6601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8" name="Titelplatzhalter 14">
            <a:extLst>
              <a:ext uri="{FF2B5EF4-FFF2-40B4-BE49-F238E27FC236}">
                <a16:creationId xmlns:a16="http://schemas.microsoft.com/office/drawing/2014/main" id="{5170EE32-28A9-F84A-AD01-7B8166009F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4233781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a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926000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11700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601A40B5-7701-6547-8618-E74203A19E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280800"/>
            <a:ext cx="702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Inhalt aus Inhaltverzeichnis (Arial 12pt., schwarz, max. 1 Zeile)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2157838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b: Folie für Grafik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318CE9-39BE-CB41-9E7E-545A530383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1238250"/>
            <a:ext cx="9144000" cy="3747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        Media Platzhalter: 25.4 (b) x 8.5 (h) cm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A7E35E8-11B1-964A-B3B7-ABCDE11750B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40000" y="680400"/>
            <a:ext cx="7020000" cy="4103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marR="0" indent="0" algn="l" defTabSz="914377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Titel B (Arial 28pt., schwarz, max. 1 Zeile) </a:t>
            </a:r>
          </a:p>
        </p:txBody>
      </p:sp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CF6356AF-957D-A241-82E4-5276EE95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de-DE" dirty="0"/>
              <a:t>Titel A (Arial 28pt., rot, max. 1 Zeile) </a:t>
            </a:r>
          </a:p>
        </p:txBody>
      </p:sp>
    </p:spTree>
    <p:extLst>
      <p:ext uri="{BB962C8B-B14F-4D97-AF65-F5344CB8AC3E}">
        <p14:creationId xmlns:p14="http://schemas.microsoft.com/office/powerpoint/2010/main" val="3218821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2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D1CC1DEE-A5BE-164E-9082-DE28396C7C56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 A:  (Arial 28pt., rot, max. 1 Zeile) </a:t>
            </a:r>
          </a:p>
        </p:txBody>
      </p:sp>
      <p:pic>
        <p:nvPicPr>
          <p:cNvPr id="8" name="Bild 5">
            <a:extLst>
              <a:ext uri="{FF2B5EF4-FFF2-40B4-BE49-F238E27FC236}">
                <a16:creationId xmlns:a16="http://schemas.microsoft.com/office/drawing/2014/main" id="{8EF88773-CF19-0446-8E72-82C3FC2CA6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65" r:id="rId2"/>
  </p:sldLayoutIdLs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 userDrawn="1">
          <p15:clr>
            <a:srgbClr val="F26B43"/>
          </p15:clr>
        </p15:guide>
        <p15:guide id="3" pos="4752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6" pos="336" userDrawn="1">
          <p15:clr>
            <a:srgbClr val="F26B43"/>
          </p15:clr>
        </p15:guide>
        <p15:guide id="13" orient="horz" pos="836" userDrawn="1">
          <p15:clr>
            <a:srgbClr val="F26B43"/>
          </p15:clr>
        </p15:guide>
        <p15:guide id="15" orient="horz" pos="631" userDrawn="1">
          <p15:clr>
            <a:srgbClr val="F26B43"/>
          </p15:clr>
        </p15:guide>
        <p15:guide id="21" orient="horz" pos="1208" userDrawn="1">
          <p15:clr>
            <a:srgbClr val="F26B43"/>
          </p15:clr>
        </p15:guide>
        <p15:guide id="22" orient="horz" pos="47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4">
            <a:extLst>
              <a:ext uri="{FF2B5EF4-FFF2-40B4-BE49-F238E27FC236}">
                <a16:creationId xmlns:a16="http://schemas.microsoft.com/office/drawing/2014/main" id="{D1CC1DEE-A5BE-164E-9082-DE28396C7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220400"/>
            <a:ext cx="7020000" cy="90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de-DE" dirty="0"/>
              <a:t>Titel A (Arial 28/32pt., </a:t>
            </a:r>
            <a:br>
              <a:rPr lang="de-DE" dirty="0"/>
            </a:br>
            <a:r>
              <a:rPr lang="de-DE" dirty="0"/>
              <a:t>rot, max. 2 Zeilen) </a:t>
            </a:r>
          </a:p>
        </p:txBody>
      </p:sp>
      <p:pic>
        <p:nvPicPr>
          <p:cNvPr id="4" name="Bild 5">
            <a:extLst>
              <a:ext uri="{FF2B5EF4-FFF2-40B4-BE49-F238E27FC236}">
                <a16:creationId xmlns:a16="http://schemas.microsoft.com/office/drawing/2014/main" id="{FCC3D389-9973-964B-91ED-5643E78F35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0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84" userDrawn="1">
          <p15:clr>
            <a:srgbClr val="F26B43"/>
          </p15:clr>
        </p15:guide>
        <p15:guide id="2" pos="336">
          <p15:clr>
            <a:srgbClr val="F26B43"/>
          </p15:clr>
        </p15:guide>
        <p15:guide id="3" pos="4752" userDrawn="1">
          <p15:clr>
            <a:srgbClr val="F26B43"/>
          </p15:clr>
        </p15:guide>
        <p15:guide id="4" pos="5664" userDrawn="1">
          <p15:clr>
            <a:srgbClr val="F26B43"/>
          </p15:clr>
        </p15:guide>
        <p15:guide id="6" orient="horz" pos="1432" userDrawn="1">
          <p15:clr>
            <a:srgbClr val="F26B43"/>
          </p15:clr>
        </p15:guide>
        <p15:guide id="12" orient="horz" pos="225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6768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BF98FB-2886-B941-8FDB-3481055A357B}"/>
              </a:ext>
            </a:extLst>
          </p:cNvPr>
          <p:cNvSpPr/>
          <p:nvPr userDrawn="1"/>
        </p:nvSpPr>
        <p:spPr>
          <a:xfrm>
            <a:off x="0" y="1925998"/>
            <a:ext cx="9144000" cy="30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11E8D0C-14F6-CE42-B947-C439B799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8EDBC1-FAB1-5049-8E88-A148342FA57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B2C14-F465-F643-BD65-D6125390A9E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‹#›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0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688" r:id="rId2"/>
    <p:sldLayoutId id="2147483766" r:id="rId3"/>
    <p:sldLayoutId id="2147483754" r:id="rId4"/>
    <p:sldLayoutId id="2147483767" r:id="rId5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 userDrawn="1">
          <p15:clr>
            <a:srgbClr val="F26B43"/>
          </p15:clr>
        </p15:guide>
        <p15:guide id="4" orient="horz" pos="1380" userDrawn="1">
          <p15:clr>
            <a:srgbClr val="F26B43"/>
          </p15:clr>
        </p15:guide>
        <p15:guide id="9" pos="2688" userDrawn="1">
          <p15:clr>
            <a:srgbClr val="F26B43"/>
          </p15:clr>
        </p15:guide>
        <p15:guide id="10" pos="3072" userDrawn="1">
          <p15:clr>
            <a:srgbClr val="F26B43"/>
          </p15:clr>
        </p15:guide>
        <p15:guide id="11" pos="2880" userDrawn="1">
          <p15:clr>
            <a:srgbClr val="F26B43"/>
          </p15:clr>
        </p15:guide>
        <p15:guide id="12" pos="5424" userDrawn="1">
          <p15:clr>
            <a:srgbClr val="F26B43"/>
          </p15:clr>
        </p15:guide>
        <p15:guide id="19" orient="horz" pos="780" userDrawn="1">
          <p15:clr>
            <a:srgbClr val="F26B43"/>
          </p15:clr>
        </p15:guide>
        <p15:guide id="20" orient="horz" pos="189" userDrawn="1">
          <p15:clr>
            <a:srgbClr val="F26B43"/>
          </p15:clr>
        </p15:guide>
        <p15:guide id="24" orient="horz" pos="1213" userDrawn="1">
          <p15:clr>
            <a:srgbClr val="F26B43"/>
          </p15:clr>
        </p15:guide>
        <p15:guide id="25" orient="horz" pos="634" userDrawn="1">
          <p15:clr>
            <a:srgbClr val="F26B43"/>
          </p15:clr>
        </p15:guide>
        <p15:guide id="26" orient="horz" pos="472" userDrawn="1">
          <p15:clr>
            <a:srgbClr val="F26B43"/>
          </p15:clr>
        </p15:guide>
        <p15:guide id="29" orient="horz" pos="2981" userDrawn="1">
          <p15:clr>
            <a:srgbClr val="F26B43"/>
          </p15:clr>
        </p15:guide>
        <p15:guide id="30" orient="horz" pos="31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dirty="0"/>
              <a:t>Titel A (Arial 28pt., rot, max. 1 Zeile) </a:t>
            </a:r>
          </a:p>
        </p:txBody>
      </p:sp>
      <p:pic>
        <p:nvPicPr>
          <p:cNvPr id="6" name="Bild 5">
            <a:extLst>
              <a:ext uri="{FF2B5EF4-FFF2-40B4-BE49-F238E27FC236}">
                <a16:creationId xmlns:a16="http://schemas.microsoft.com/office/drawing/2014/main" id="{F06A9DEA-0FB9-8F47-9F85-6FBBED932B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11E8D0C-14F6-CE42-B947-C439B799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C14-F465-F643-BD65-D6125390A9E0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C8EDBC1-FAB1-5049-8E88-A148342FA57D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B2C14-F465-F643-BD65-D6125390A9E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46E2520-6889-A743-9B33-C33B30D332DC}"/>
              </a:ext>
            </a:extLst>
          </p:cNvPr>
          <p:cNvSpPr txBox="1">
            <a:spLocks/>
          </p:cNvSpPr>
          <p:nvPr userDrawn="1"/>
        </p:nvSpPr>
        <p:spPr>
          <a:xfrm>
            <a:off x="533400" y="4984750"/>
            <a:ext cx="1440000" cy="158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EE4E90-A1E4-1B42-8CCE-F5D8D3FE1ED0}" type="slidenum">
              <a:rPr lang="de-DE" smtClean="0">
                <a:solidFill>
                  <a:schemeClr val="tx1"/>
                </a:solidFill>
              </a:rPr>
              <a:pPr/>
              <a:t>‹#›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>
          <p15:clr>
            <a:srgbClr val="F26B43"/>
          </p15:clr>
        </p15:guide>
        <p15:guide id="4" orient="horz" pos="1380">
          <p15:clr>
            <a:srgbClr val="F26B43"/>
          </p15:clr>
        </p15:guide>
        <p15:guide id="9" pos="2688">
          <p15:clr>
            <a:srgbClr val="F26B43"/>
          </p15:clr>
        </p15:guide>
        <p15:guide id="10" pos="3072">
          <p15:clr>
            <a:srgbClr val="F26B43"/>
          </p15:clr>
        </p15:guide>
        <p15:guide id="11" pos="2880">
          <p15:clr>
            <a:srgbClr val="F26B43"/>
          </p15:clr>
        </p15:guide>
        <p15:guide id="12" pos="5424">
          <p15:clr>
            <a:srgbClr val="F26B43"/>
          </p15:clr>
        </p15:guide>
        <p15:guide id="19" orient="horz" pos="780">
          <p15:clr>
            <a:srgbClr val="F26B43"/>
          </p15:clr>
        </p15:guide>
        <p15:guide id="20" orient="horz" pos="324" userDrawn="1">
          <p15:clr>
            <a:srgbClr val="F26B43"/>
          </p15:clr>
        </p15:guide>
        <p15:guide id="24" orient="horz" pos="1213">
          <p15:clr>
            <a:srgbClr val="F26B43"/>
          </p15:clr>
        </p15:guide>
        <p15:guide id="25" orient="horz" pos="634">
          <p15:clr>
            <a:srgbClr val="F26B43"/>
          </p15:clr>
        </p15:guide>
        <p15:guide id="26" orient="horz" pos="472">
          <p15:clr>
            <a:srgbClr val="F26B43"/>
          </p15:clr>
        </p15:guide>
        <p15:guide id="29" orient="horz" pos="2981">
          <p15:clr>
            <a:srgbClr val="F26B43"/>
          </p15:clr>
        </p15:guide>
        <p15:guide id="30" orient="horz" pos="31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4">
            <a:extLst>
              <a:ext uri="{FF2B5EF4-FFF2-40B4-BE49-F238E27FC236}">
                <a16:creationId xmlns:a16="http://schemas.microsoft.com/office/drawing/2014/main" id="{E756D428-BAD7-3447-9927-B6A9FCF078AE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ph type="title"/>
            <p:custDataLst>
              <p:tags r:id="rId5"/>
            </p:custDataLst>
          </p:nvPr>
        </p:nvSpPr>
        <p:spPr>
          <a:xfrm>
            <a:off x="540000" y="187200"/>
            <a:ext cx="7020000" cy="41036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CH" sz="2800" kern="1200" dirty="0">
                <a:solidFill>
                  <a:srgbClr val="E6002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Inhaltliche Guidelines</a:t>
            </a:r>
            <a:endParaRPr lang="de-DE" dirty="0"/>
          </a:p>
        </p:txBody>
      </p:sp>
      <p:sp>
        <p:nvSpPr>
          <p:cNvPr id="33" name="Textplatzhalter 3">
            <a:extLst>
              <a:ext uri="{FF2B5EF4-FFF2-40B4-BE49-F238E27FC236}">
                <a16:creationId xmlns:a16="http://schemas.microsoft.com/office/drawing/2014/main" id="{6C5C4CF1-EFE9-DB4F-BB02-A27793C328E6}"/>
              </a:ext>
            </a:extLst>
          </p:cNvPr>
          <p:cNvSpPr txBox="1">
            <a:spLocks noGrp="1" noSelect="1" noRot="1" noMove="1" noResize="1" noEditPoints="1" noAdjustHandles="1" noChangeArrowheads="1" noChangeShapeType="1" noTextEdit="1"/>
          </p:cNvSpPr>
          <p:nvPr userDrawn="1">
            <p:custDataLst>
              <p:tags r:id="rId6"/>
            </p:custDataLst>
          </p:nvPr>
        </p:nvSpPr>
        <p:spPr>
          <a:xfrm>
            <a:off x="5400000" y="5004000"/>
            <a:ext cx="3600000" cy="11285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r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© Copyright </a:t>
            </a:r>
            <a:r>
              <a:rPr lang="de-DE" dirty="0" err="1"/>
              <a:t>Kommunkation</a:t>
            </a:r>
            <a:r>
              <a:rPr lang="de-DE" dirty="0"/>
              <a:t>
							</a:t>
            </a:r>
            <a:r>
              <a:rPr lang="de-DE" dirty="0" err="1"/>
              <a:t>UniBE</a:t>
            </a:r>
            <a:r>
              <a:rPr lang="de-DE" dirty="0"/>
              <a:t>: Version 2.0  |  9.2018</a:t>
            </a:r>
          </a:p>
        </p:txBody>
      </p:sp>
      <p:pic>
        <p:nvPicPr>
          <p:cNvPr id="5" name="Bild 5">
            <a:extLst>
              <a:ext uri="{FF2B5EF4-FFF2-40B4-BE49-F238E27FC236}">
                <a16:creationId xmlns:a16="http://schemas.microsoft.com/office/drawing/2014/main" id="{C6DE84E5-9B63-C34F-923D-EB0B80D7BF96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0"/>
            <a:ext cx="1256538" cy="10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5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58" r:id="rId3"/>
  </p:sldLayoutIdLst>
  <p:hf hdr="0" dt="0"/>
  <p:txStyles>
    <p:titleStyle>
      <a:lvl1pPr algn="l" defTabSz="914377" rtl="0" eaLnBrk="1" latinLnBrk="0" hangingPunct="1">
        <a:lnSpc>
          <a:spcPts val="3200"/>
        </a:lnSpc>
        <a:spcBef>
          <a:spcPct val="0"/>
        </a:spcBef>
        <a:buNone/>
        <a:defRPr sz="2800" kern="1200">
          <a:solidFill>
            <a:srgbClr val="E6002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664" userDrawn="1">
          <p15:clr>
            <a:srgbClr val="F26B43"/>
          </p15:clr>
        </p15:guide>
        <p15:guide id="7" orient="horz" pos="634" userDrawn="1">
          <p15:clr>
            <a:srgbClr val="F26B43"/>
          </p15:clr>
        </p15:guide>
        <p15:guide id="9" orient="horz" pos="4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6.emf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3" Type="http://schemas.microsoft.com/office/2007/relationships/media" Target="../media/media1.mp4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1.jp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10.jpg"/><Relationship Id="rId4" Type="http://schemas.openxmlformats.org/officeDocument/2006/relationships/video" Target="../media/media1.mp4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jp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emf"/><Relationship Id="rId10" Type="http://schemas.openxmlformats.org/officeDocument/2006/relationships/image" Target="../media/image19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0.jpg"/><Relationship Id="rId5" Type="http://schemas.openxmlformats.org/officeDocument/2006/relationships/image" Target="../media/image16.jpg"/><Relationship Id="rId10" Type="http://schemas.openxmlformats.org/officeDocument/2006/relationships/image" Target="../media/image23.jp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7.png"/><Relationship Id="rId4" Type="http://schemas.openxmlformats.org/officeDocument/2006/relationships/video" Target="../media/media2.mp4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jpg"/><Relationship Id="rId3" Type="http://schemas.microsoft.com/office/2007/relationships/media" Target="../media/media3.mp4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31.png"/><Relationship Id="rId4" Type="http://schemas.openxmlformats.org/officeDocument/2006/relationships/video" Target="../media/media3.mp4"/><Relationship Id="rId9" Type="http://schemas.openxmlformats.org/officeDocument/2006/relationships/image" Target="../media/image15.jpg"/><Relationship Id="rId1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9.tiff"/><Relationship Id="rId12" Type="http://schemas.openxmlformats.org/officeDocument/2006/relationships/image" Target="../media/image44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8.tiff"/><Relationship Id="rId11" Type="http://schemas.openxmlformats.org/officeDocument/2006/relationships/image" Target="../media/image43.emf"/><Relationship Id="rId5" Type="http://schemas.openxmlformats.org/officeDocument/2006/relationships/image" Target="../media/image37.tiff"/><Relationship Id="rId10" Type="http://schemas.openxmlformats.org/officeDocument/2006/relationships/image" Target="../media/image42.png"/><Relationship Id="rId4" Type="http://schemas.openxmlformats.org/officeDocument/2006/relationships/image" Target="../media/image36.tiff"/><Relationship Id="rId9" Type="http://schemas.openxmlformats.org/officeDocument/2006/relationships/image" Target="../media/image41.tiff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C5435-73B3-5243-A209-F2A098324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714" y="191135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839D22-9305-084B-ACA4-BEC3F1D12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 dirty="0" err="1">
                <a:latin typeface="Avenir Book" panose="02000503020000020003" pitchFamily="2" charset="0"/>
              </a:rPr>
              <a:t>Musculoskeletal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Biomechanics</a:t>
            </a:r>
            <a:r>
              <a:rPr lang="de-DE" dirty="0">
                <a:latin typeface="Avenir Book" panose="02000503020000020003" pitchFamily="2" charset="0"/>
              </a:rPr>
              <a:t> (ARTORG)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A6F4EE-E521-F34C-9680-5F3927A64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6" y="707291"/>
            <a:ext cx="6227722" cy="41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5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B05221-557C-CA4B-83FF-32D22E18C3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/>
            <p:custDataLst>
              <p:tags r:id="rId1"/>
            </p:custDataLst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err="1">
                <a:latin typeface="Avenir Book" panose="02000503020000020003" pitchFamily="2" charset="0"/>
              </a:rPr>
              <a:t>Backpain</a:t>
            </a: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err="1">
                <a:latin typeface="Avenir Book" panose="02000503020000020003" pitchFamily="2" charset="0"/>
              </a:rPr>
              <a:t>Osteoarthritis</a:t>
            </a: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b="1" dirty="0" err="1">
                <a:latin typeface="Avenir Book" panose="02000503020000020003" pitchFamily="2" charset="0"/>
              </a:rPr>
              <a:t>Osteoporosis</a:t>
            </a:r>
            <a:endParaRPr lang="fr-FR" b="1" dirty="0">
              <a:latin typeface="Avenir Book" panose="02000503020000020003" pitchFamily="2" charset="0"/>
            </a:endParaRPr>
          </a:p>
          <a:p>
            <a:pPr algn="just"/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>
                <a:latin typeface="Avenir Book" panose="02000503020000020003" pitchFamily="2" charset="0"/>
              </a:rPr>
              <a:t>Sports </a:t>
            </a:r>
            <a:r>
              <a:rPr lang="fr-FR" dirty="0" err="1">
                <a:latin typeface="Avenir Book" panose="02000503020000020003" pitchFamily="2" charset="0"/>
              </a:rPr>
              <a:t>injury</a:t>
            </a:r>
            <a:endParaRPr lang="fr-FR" dirty="0">
              <a:latin typeface="Avenir Book" panose="02000503020000020003" pitchFamily="2" charset="0"/>
            </a:endParaRP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839D22-9305-084B-ACA4-BEC3F1D12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dirty="0" err="1">
                <a:latin typeface="Avenir Book" panose="02000503020000020003" pitchFamily="2" charset="0"/>
              </a:rPr>
              <a:t>Musculoskeletal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Biomechanics</a:t>
            </a:r>
            <a:r>
              <a:rPr lang="de-DE" dirty="0">
                <a:latin typeface="Avenir Book" panose="02000503020000020003" pitchFamily="2" charset="0"/>
              </a:rPr>
              <a:t> (ARTORG)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714233-AEC6-FF45-AC0E-9715865E27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de-DE" dirty="0">
                <a:latin typeface="Avenir Book" panose="02000503020000020003" pitchFamily="2" charset="0"/>
              </a:rPr>
              <a:t>Clinical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187433-84DC-A048-AC34-EA0449ADD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848" y="1933838"/>
            <a:ext cx="3080152" cy="3052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A712C-9627-EE40-B6F9-7C3ED8404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73" y="2374435"/>
            <a:ext cx="25971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5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839D22-9305-084B-ACA4-BEC3F1D12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 dirty="0" err="1">
                <a:latin typeface="Avenir Book" panose="02000503020000020003" pitchFamily="2" charset="0"/>
              </a:rPr>
              <a:t>Musculoskeletal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Biomechanics</a:t>
            </a:r>
            <a:r>
              <a:rPr lang="de-DE" dirty="0">
                <a:latin typeface="Avenir Book" panose="02000503020000020003" pitchFamily="2" charset="0"/>
              </a:rPr>
              <a:t> (ARTORG)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714233-AEC6-FF45-AC0E-9715865E27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dirty="0">
                <a:latin typeface="Avenir Book" panose="02000503020000020003" pitchFamily="2" charset="0"/>
              </a:rPr>
              <a:t>Key </a:t>
            </a:r>
            <a:r>
              <a:rPr lang="de-DE" dirty="0" err="1">
                <a:latin typeface="Avenir Book" panose="02000503020000020003" pitchFamily="2" charset="0"/>
              </a:rPr>
              <a:t>Questions</a:t>
            </a:r>
            <a:endParaRPr lang="de-DE" dirty="0">
              <a:latin typeface="Avenir Book" panose="02000503020000020003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B7BC96-4A68-434C-9855-8428E713B8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999" y="2034566"/>
            <a:ext cx="8604001" cy="2537460"/>
          </a:xfrm>
        </p:spPr>
        <p:txBody>
          <a:bodyPr/>
          <a:lstStyle/>
          <a:p>
            <a:pPr algn="just"/>
            <a:r>
              <a:rPr lang="fr-FR" b="1" dirty="0">
                <a:latin typeface="Avenir Book" panose="02000503020000020003" pitchFamily="2" charset="0"/>
              </a:rPr>
              <a:t>Basic</a:t>
            </a:r>
            <a:r>
              <a:rPr lang="fr-FR" dirty="0">
                <a:latin typeface="Avenir Book" panose="02000503020000020003" pitchFamily="2" charset="0"/>
              </a:rPr>
              <a:t> </a:t>
            </a:r>
          </a:p>
          <a:p>
            <a:pPr algn="just"/>
            <a:r>
              <a:rPr lang="fr-FR" dirty="0">
                <a:latin typeface="Avenir Book" panose="02000503020000020003" pitchFamily="2" charset="0"/>
              </a:rPr>
              <a:t>• </a:t>
            </a:r>
            <a:r>
              <a:rPr lang="fr-FR" dirty="0" err="1">
                <a:latin typeface="Avenir Book" panose="02000503020000020003" pitchFamily="2" charset="0"/>
              </a:rPr>
              <a:t>What</a:t>
            </a:r>
            <a:r>
              <a:rPr lang="fr-FR" dirty="0">
                <a:latin typeface="Avenir Book" panose="02000503020000020003" pitchFamily="2" charset="0"/>
              </a:rPr>
              <a:t> are the </a:t>
            </a:r>
            <a:r>
              <a:rPr lang="fr-FR" dirty="0" err="1">
                <a:latin typeface="Avenir Book" panose="02000503020000020003" pitchFamily="2" charset="0"/>
              </a:rPr>
              <a:t>hierarchical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mechanical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properties</a:t>
            </a:r>
            <a:r>
              <a:rPr lang="fr-FR" dirty="0">
                <a:latin typeface="Avenir Book" panose="02000503020000020003" pitchFamily="2" charset="0"/>
              </a:rPr>
              <a:t> of </a:t>
            </a:r>
            <a:r>
              <a:rPr lang="fr-FR" dirty="0" err="1">
                <a:latin typeface="Avenir Book" panose="02000503020000020003" pitchFamily="2" charset="0"/>
              </a:rPr>
              <a:t>bone</a:t>
            </a:r>
            <a:r>
              <a:rPr lang="fr-FR" dirty="0">
                <a:latin typeface="Avenir Book" panose="02000503020000020003" pitchFamily="2" charset="0"/>
              </a:rPr>
              <a:t>?</a:t>
            </a:r>
          </a:p>
          <a:p>
            <a:pPr algn="just"/>
            <a:endParaRPr lang="fr-FR" dirty="0">
              <a:latin typeface="Avenir Book" panose="02000503020000020003" pitchFamily="2" charset="0"/>
            </a:endParaRPr>
          </a:p>
          <a:p>
            <a:pPr algn="just"/>
            <a:r>
              <a:rPr lang="fr-FR" b="1" dirty="0">
                <a:latin typeface="Avenir Book" panose="02000503020000020003" pitchFamily="2" charset="0"/>
              </a:rPr>
              <a:t>Engineering</a:t>
            </a:r>
          </a:p>
          <a:p>
            <a:pPr algn="just"/>
            <a:r>
              <a:rPr lang="fr-FR" dirty="0">
                <a:latin typeface="Avenir Book" panose="02000503020000020003" pitchFamily="2" charset="0"/>
              </a:rPr>
              <a:t>• How </a:t>
            </a:r>
            <a:r>
              <a:rPr lang="fr-FR" dirty="0" err="1">
                <a:latin typeface="Avenir Book" panose="02000503020000020003" pitchFamily="2" charset="0"/>
              </a:rPr>
              <a:t>can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strength</a:t>
            </a:r>
            <a:r>
              <a:rPr lang="fr-FR" dirty="0">
                <a:latin typeface="Avenir Book" panose="02000503020000020003" pitchFamily="2" charset="0"/>
              </a:rPr>
              <a:t> of </a:t>
            </a:r>
            <a:r>
              <a:rPr lang="fr-FR" dirty="0" err="1">
                <a:latin typeface="Avenir Book" panose="02000503020000020003" pitchFamily="2" charset="0"/>
              </a:rPr>
              <a:t>bone</a:t>
            </a:r>
            <a:r>
              <a:rPr lang="fr-FR" dirty="0">
                <a:latin typeface="Avenir Book" panose="02000503020000020003" pitchFamily="2" charset="0"/>
              </a:rPr>
              <a:t> and </a:t>
            </a:r>
            <a:r>
              <a:rPr lang="fr-FR" dirty="0" err="1">
                <a:latin typeface="Avenir Book" panose="02000503020000020003" pitchFamily="2" charset="0"/>
              </a:rPr>
              <a:t>bone</a:t>
            </a:r>
            <a:r>
              <a:rPr lang="fr-FR" dirty="0">
                <a:latin typeface="Avenir Book" panose="02000503020000020003" pitchFamily="2" charset="0"/>
              </a:rPr>
              <a:t>-implant </a:t>
            </a:r>
            <a:r>
              <a:rPr lang="fr-FR" dirty="0" err="1">
                <a:latin typeface="Avenir Book" panose="02000503020000020003" pitchFamily="2" charset="0"/>
              </a:rPr>
              <a:t>systems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be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estimated</a:t>
            </a:r>
            <a:r>
              <a:rPr lang="fr-FR" dirty="0">
                <a:latin typeface="Avenir Book" panose="02000503020000020003" pitchFamily="2" charset="0"/>
              </a:rPr>
              <a:t>?</a:t>
            </a:r>
          </a:p>
          <a:p>
            <a:pPr algn="just"/>
            <a:endParaRPr lang="fr-FR" dirty="0">
              <a:latin typeface="Avenir Book" panose="02000503020000020003" pitchFamily="2" charset="0"/>
            </a:endParaRPr>
          </a:p>
          <a:p>
            <a:pPr algn="just"/>
            <a:r>
              <a:rPr lang="fr-FR" b="1" dirty="0" err="1">
                <a:latin typeface="Avenir Book" panose="02000503020000020003" pitchFamily="2" charset="0"/>
              </a:rPr>
              <a:t>Clinical</a:t>
            </a:r>
            <a:endParaRPr lang="fr-FR" b="1" dirty="0">
              <a:latin typeface="Avenir Book" panose="02000503020000020003" pitchFamily="2" charset="0"/>
            </a:endParaRPr>
          </a:p>
          <a:p>
            <a:pPr algn="just"/>
            <a:r>
              <a:rPr lang="fr-FR" dirty="0">
                <a:latin typeface="Avenir Book" panose="02000503020000020003" pitchFamily="2" charset="0"/>
              </a:rPr>
              <a:t>• How </a:t>
            </a:r>
            <a:r>
              <a:rPr lang="fr-FR" dirty="0" err="1">
                <a:latin typeface="Avenir Book" panose="02000503020000020003" pitchFamily="2" charset="0"/>
              </a:rPr>
              <a:t>can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bone</a:t>
            </a:r>
            <a:r>
              <a:rPr lang="fr-FR" dirty="0">
                <a:latin typeface="Avenir Book" panose="02000503020000020003" pitchFamily="2" charset="0"/>
              </a:rPr>
              <a:t> fracture and implant </a:t>
            </a:r>
            <a:r>
              <a:rPr lang="fr-FR" dirty="0" err="1">
                <a:latin typeface="Avenir Book" panose="02000503020000020003" pitchFamily="2" charset="0"/>
              </a:rPr>
              <a:t>failure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risk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prediction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be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improved</a:t>
            </a:r>
            <a:r>
              <a:rPr lang="fr-FR" dirty="0">
                <a:latin typeface="Avenir Book" panose="02000503020000020003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683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839D22-9305-084B-ACA4-BEC3F1D12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 dirty="0" err="1">
                <a:latin typeface="Avenir Book" panose="02000503020000020003" pitchFamily="2" charset="0"/>
              </a:rPr>
              <a:t>Musculoskeletal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Biomechanics</a:t>
            </a:r>
            <a:r>
              <a:rPr lang="de-DE" dirty="0">
                <a:latin typeface="Avenir Book" panose="02000503020000020003" pitchFamily="2" charset="0"/>
              </a:rPr>
              <a:t> (ARTORG)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714233-AEC6-FF45-AC0E-9715865E27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dirty="0">
                <a:latin typeface="Avenir Book" panose="02000503020000020003" pitchFamily="2" charset="0"/>
              </a:rPr>
              <a:t>Basic Experimental Research (</a:t>
            </a:r>
            <a:r>
              <a:rPr lang="de-DE" dirty="0" err="1">
                <a:latin typeface="Avenir Book" panose="02000503020000020003" pitchFamily="2" charset="0"/>
              </a:rPr>
              <a:t>with</a:t>
            </a:r>
            <a:r>
              <a:rPr lang="de-DE" dirty="0">
                <a:latin typeface="Avenir Book" panose="02000503020000020003" pitchFamily="2" charset="0"/>
              </a:rPr>
              <a:t> EMPA)</a:t>
            </a:r>
          </a:p>
        </p:txBody>
      </p:sp>
      <p:pic>
        <p:nvPicPr>
          <p:cNvPr id="2" name="S1a_smallcropped">
            <a:hlinkClick r:id="" action="ppaction://media"/>
            <a:extLst>
              <a:ext uri="{FF2B5EF4-FFF2-40B4-BE49-F238E27FC236}">
                <a16:creationId xmlns:a16="http://schemas.microsoft.com/office/drawing/2014/main" id="{723EB1E4-ED21-2A4A-B75B-5D8FDBB98B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10069" y="2021903"/>
            <a:ext cx="3816081" cy="2862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5A786-AF3C-8C48-934A-65CAB4BBE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9" y="2021903"/>
            <a:ext cx="4630921" cy="2862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31B875-79FE-4E42-9954-117E50BBF5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26" y="1195645"/>
            <a:ext cx="549531" cy="731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6C30CF-01D1-3B4D-9079-4C6CF20F65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66" y="1194806"/>
            <a:ext cx="532038" cy="731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5B438-23EE-5C49-8FF6-C4FC084E3E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02" y="1195646"/>
            <a:ext cx="549532" cy="741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4FF0C-F179-2445-AC49-72C36E920A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41" y="1195645"/>
            <a:ext cx="557499" cy="741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C123C6-67EC-424B-B59E-B5F2C662C4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622" y="1194969"/>
            <a:ext cx="548664" cy="7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8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839D22-9305-084B-ACA4-BEC3F1D12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 dirty="0" err="1">
                <a:latin typeface="Avenir Book" panose="02000503020000020003" pitchFamily="2" charset="0"/>
              </a:rPr>
              <a:t>Musculoskeletal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Biomechanics</a:t>
            </a:r>
            <a:r>
              <a:rPr lang="de-DE" dirty="0">
                <a:latin typeface="Avenir Book" panose="02000503020000020003" pitchFamily="2" charset="0"/>
              </a:rPr>
              <a:t> (ARTORG)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714233-AEC6-FF45-AC0E-9715865E27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dirty="0" err="1">
                <a:solidFill>
                  <a:srgbClr val="FF0000"/>
                </a:solidFill>
                <a:latin typeface="Avenir Book" panose="02000503020000020003" pitchFamily="2" charset="0"/>
              </a:rPr>
              <a:t>Multiscale</a:t>
            </a:r>
            <a:r>
              <a:rPr lang="de-DE" dirty="0">
                <a:solidFill>
                  <a:srgbClr val="FF0000"/>
                </a:solidFill>
                <a:latin typeface="Avenir Book" panose="02000503020000020003" pitchFamily="2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Avenir Book" panose="02000503020000020003" pitchFamily="2" charset="0"/>
              </a:rPr>
              <a:t>Computational</a:t>
            </a:r>
            <a:r>
              <a:rPr lang="de-DE" dirty="0">
                <a:solidFill>
                  <a:srgbClr val="FF0000"/>
                </a:solidFill>
                <a:latin typeface="Avenir Book" panose="02000503020000020003" pitchFamily="2" charset="0"/>
              </a:rPr>
              <a:t>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D1642-FFE7-CF41-8776-E0392C243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74" y="2031077"/>
            <a:ext cx="6417226" cy="1809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21D731-4A6C-4E4C-A2BB-BD7693556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50" y="1208505"/>
            <a:ext cx="53334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D3F61-8A67-CE41-A4DD-98A41FD37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08" y="1213078"/>
            <a:ext cx="540000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F0C46E-79A7-1642-8654-78CBB6E655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1077"/>
            <a:ext cx="2571750" cy="1504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F01DD8-8498-7E46-883F-757641694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" y="3840339"/>
            <a:ext cx="27178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0DADB-B9CB-274B-B55A-647C337137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18" y="1210744"/>
            <a:ext cx="54038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CEA9C0-1C72-BC42-AE3B-3776908E4D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97" y="1208505"/>
            <a:ext cx="5168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4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839D22-9305-084B-ACA4-BEC3F1D12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 dirty="0" err="1">
                <a:latin typeface="Avenir Book" panose="02000503020000020003" pitchFamily="2" charset="0"/>
              </a:rPr>
              <a:t>Musculoskeletal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Biomechanics</a:t>
            </a:r>
            <a:r>
              <a:rPr lang="de-DE" dirty="0">
                <a:latin typeface="Avenir Book" panose="02000503020000020003" pitchFamily="2" charset="0"/>
              </a:rPr>
              <a:t> (ARTORG)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714233-AEC6-FF45-AC0E-9715865E27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2"/>
            </p:custDataLst>
          </p:nvPr>
        </p:nvSpPr>
        <p:spPr>
          <a:xfrm>
            <a:off x="540000" y="680400"/>
            <a:ext cx="7020000" cy="410369"/>
          </a:xfrm>
        </p:spPr>
        <p:txBody>
          <a:bodyPr/>
          <a:lstStyle/>
          <a:p>
            <a:r>
              <a:rPr lang="de-DE" dirty="0">
                <a:latin typeface="Avenir Book" panose="02000503020000020003" pitchFamily="2" charset="0"/>
              </a:rPr>
              <a:t>Clinical Studies</a:t>
            </a:r>
            <a:endParaRPr lang="de-DE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D5AAAFC-54C5-AF49-90CC-8B7612F37F3F}"/>
              </a:ext>
            </a:extLst>
          </p:cNvPr>
          <p:cNvSpPr txBox="1">
            <a:spLocks/>
          </p:cNvSpPr>
          <p:nvPr/>
        </p:nvSpPr>
        <p:spPr>
          <a:xfrm>
            <a:off x="540000" y="2079860"/>
            <a:ext cx="8604001" cy="284819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>
                <a:latin typeface="Avenir Book" panose="02000503020000020003" pitchFamily="2" charset="0"/>
              </a:rPr>
              <a:t>MEREO 2018-2020 </a:t>
            </a:r>
            <a:r>
              <a:rPr lang="fr-FR" dirty="0" err="1">
                <a:latin typeface="Avenir Book" panose="02000503020000020003" pitchFamily="2" charset="0"/>
              </a:rPr>
              <a:t>with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Shriners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Children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Hospital</a:t>
            </a:r>
            <a:r>
              <a:rPr lang="fr-FR" dirty="0">
                <a:latin typeface="Avenir Book" panose="02000503020000020003" pitchFamily="2" charset="0"/>
              </a:rPr>
              <a:t>, </a:t>
            </a:r>
            <a:r>
              <a:rPr lang="fr-FR" dirty="0" err="1">
                <a:latin typeface="Avenir Book" panose="02000503020000020003" pitchFamily="2" charset="0"/>
              </a:rPr>
              <a:t>Montreal</a:t>
            </a: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>
                <a:latin typeface="Avenir Book" panose="02000503020000020003" pitchFamily="2" charset="0"/>
              </a:rPr>
              <a:t>NODARATIS 2019 </a:t>
            </a:r>
            <a:r>
              <a:rPr lang="fr-FR" dirty="0" err="1">
                <a:latin typeface="Avenir Book" panose="02000503020000020003" pitchFamily="2" charset="0"/>
              </a:rPr>
              <a:t>with</a:t>
            </a:r>
            <a:r>
              <a:rPr lang="fr-FR" dirty="0">
                <a:latin typeface="Avenir Book" panose="02000503020000020003" pitchFamily="2" charset="0"/>
              </a:rPr>
              <a:t> PO </a:t>
            </a:r>
            <a:r>
              <a:rPr lang="fr-FR" dirty="0" err="1">
                <a:latin typeface="Avenir Book" panose="02000503020000020003" pitchFamily="2" charset="0"/>
              </a:rPr>
              <a:t>Inselspital</a:t>
            </a: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>
                <a:latin typeface="Avenir Book" panose="02000503020000020003" pitchFamily="2" charset="0"/>
              </a:rPr>
              <a:t>BOLD 2019-2020 </a:t>
            </a:r>
            <a:r>
              <a:rPr lang="fr-FR" dirty="0" err="1">
                <a:latin typeface="Avenir Book" panose="02000503020000020003" pitchFamily="2" charset="0"/>
              </a:rPr>
              <a:t>with</a:t>
            </a:r>
            <a:r>
              <a:rPr lang="fr-FR" dirty="0">
                <a:latin typeface="Avenir Book" panose="02000503020000020003" pitchFamily="2" charset="0"/>
              </a:rPr>
              <a:t> PO </a:t>
            </a:r>
            <a:r>
              <a:rPr lang="fr-FR" dirty="0" err="1">
                <a:latin typeface="Avenir Book" panose="02000503020000020003" pitchFamily="2" charset="0"/>
              </a:rPr>
              <a:t>Inselspital</a:t>
            </a:r>
            <a:r>
              <a:rPr lang="fr-FR" dirty="0">
                <a:latin typeface="Avenir Book" panose="02000503020000020003" pitchFamily="2" charset="0"/>
              </a:rPr>
              <a:t> and </a:t>
            </a:r>
            <a:r>
              <a:rPr lang="fr-FR" dirty="0" err="1">
                <a:latin typeface="Avenir Book" panose="02000503020000020003" pitchFamily="2" charset="0"/>
              </a:rPr>
              <a:t>University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Hospital</a:t>
            </a:r>
            <a:r>
              <a:rPr lang="fr-FR" dirty="0">
                <a:latin typeface="Avenir Book" panose="02000503020000020003" pitchFamily="2" charset="0"/>
              </a:rPr>
              <a:t> Basel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>
                <a:latin typeface="Avenir Book" panose="02000503020000020003" pitchFamily="2" charset="0"/>
              </a:rPr>
              <a:t>PARATY 2020 </a:t>
            </a:r>
            <a:r>
              <a:rPr lang="fr-FR" dirty="0" err="1">
                <a:latin typeface="Avenir Book" panose="02000503020000020003" pitchFamily="2" charset="0"/>
              </a:rPr>
              <a:t>with</a:t>
            </a:r>
            <a:r>
              <a:rPr lang="fr-FR" dirty="0">
                <a:latin typeface="Avenir Book" panose="02000503020000020003" pitchFamily="2" charset="0"/>
              </a:rPr>
              <a:t> PO </a:t>
            </a:r>
            <a:r>
              <a:rPr lang="fr-FR" dirty="0" err="1">
                <a:latin typeface="Avenir Book" panose="02000503020000020003" pitchFamily="2" charset="0"/>
              </a:rPr>
              <a:t>Inselspital</a:t>
            </a: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>
                <a:latin typeface="Avenir Book" panose="02000503020000020003" pitchFamily="2" charset="0"/>
              </a:rPr>
              <a:t>SINERGIA 2019-2023 </a:t>
            </a:r>
            <a:r>
              <a:rPr lang="fr-FR" dirty="0" err="1">
                <a:latin typeface="Avenir Book" panose="02000503020000020003" pitchFamily="2" charset="0"/>
              </a:rPr>
              <a:t>with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University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Hospital</a:t>
            </a:r>
            <a:r>
              <a:rPr lang="fr-FR" dirty="0">
                <a:latin typeface="Avenir Book" panose="02000503020000020003" pitchFamily="2" charset="0"/>
              </a:rPr>
              <a:t> Geneva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F105E-6810-FC4E-840B-108D7A2D6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438" y="1206439"/>
            <a:ext cx="54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81A0E-9A18-D248-8005-3FEDDE9CD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96" y="1206439"/>
            <a:ext cx="523637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C27605-3EC0-2A4F-8499-068606626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44" y="1206439"/>
            <a:ext cx="539163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9D4728-B428-9F4C-904A-18A08D4F2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81" y="1206439"/>
            <a:ext cx="5168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D9D9DE-EC63-D74A-9591-1242FE1E8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58" y="1206439"/>
            <a:ext cx="635248" cy="720000"/>
          </a:xfrm>
          <a:prstGeom prst="rect">
            <a:avLst/>
          </a:prstGeom>
        </p:spPr>
      </p:pic>
      <p:pic>
        <p:nvPicPr>
          <p:cNvPr id="10" name="Picture 9" descr="A picture containing person, smiling, posing&#10;&#10;Description automatically generated">
            <a:extLst>
              <a:ext uri="{FF2B5EF4-FFF2-40B4-BE49-F238E27FC236}">
                <a16:creationId xmlns:a16="http://schemas.microsoft.com/office/drawing/2014/main" id="{92D4BCA6-0DB8-6E47-816F-CE1F9B9D7D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20" y="1206719"/>
            <a:ext cx="539163" cy="71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5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839D22-9305-084B-ACA4-BEC3F1D12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 dirty="0" err="1">
                <a:latin typeface="Avenir Book" panose="02000503020000020003" pitchFamily="2" charset="0"/>
              </a:rPr>
              <a:t>Musculoskeletal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Biomechanics</a:t>
            </a:r>
            <a:r>
              <a:rPr lang="de-DE" dirty="0">
                <a:latin typeface="Avenir Book" panose="02000503020000020003" pitchFamily="2" charset="0"/>
              </a:rPr>
              <a:t> (ARTORG)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714233-AEC6-FF45-AC0E-9715865E27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dirty="0" err="1">
                <a:latin typeface="Avenir Book" panose="02000503020000020003" pitchFamily="2" charset="0"/>
              </a:rPr>
              <a:t>Novel</a:t>
            </a:r>
            <a:r>
              <a:rPr lang="de-DE" dirty="0">
                <a:latin typeface="Avenir Book" panose="02000503020000020003" pitchFamily="2" charset="0"/>
              </a:rPr>
              <a:t> Focus: </a:t>
            </a:r>
            <a:r>
              <a:rPr lang="de-DE" dirty="0" err="1">
                <a:latin typeface="Avenir Book" panose="02000503020000020003" pitchFamily="2" charset="0"/>
              </a:rPr>
              <a:t>Bone-Implant</a:t>
            </a:r>
            <a:r>
              <a:rPr lang="de-DE" dirty="0">
                <a:latin typeface="Avenir Book" panose="02000503020000020003" pitchFamily="2" charset="0"/>
              </a:rPr>
              <a:t> Interface</a:t>
            </a:r>
          </a:p>
        </p:txBody>
      </p:sp>
      <p:pic>
        <p:nvPicPr>
          <p:cNvPr id="2" name="implantation">
            <a:hlinkClick r:id="" action="ppaction://media"/>
            <a:extLst>
              <a:ext uri="{FF2B5EF4-FFF2-40B4-BE49-F238E27FC236}">
                <a16:creationId xmlns:a16="http://schemas.microsoft.com/office/drawing/2014/main" id="{6498A627-9F17-EB47-887D-7544A639D5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75810" y="2684264"/>
            <a:ext cx="3568190" cy="2205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2DD0A1-F199-B545-A26D-0ABDF612D8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" y="2032372"/>
            <a:ext cx="1586176" cy="1858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F16D25-515E-524A-BA8A-A3074B275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98" y="1908612"/>
            <a:ext cx="3986390" cy="3081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2E40D-4C9F-1046-A501-C95837C575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53" y="1235424"/>
            <a:ext cx="522969" cy="696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9E2169-75DF-5F44-A94D-19CEE12D4F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524" y="1235424"/>
            <a:ext cx="500815" cy="67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839D22-9305-084B-ACA4-BEC3F1D12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 dirty="0" err="1">
                <a:latin typeface="Avenir Book" panose="02000503020000020003" pitchFamily="2" charset="0"/>
              </a:rPr>
              <a:t>Musculoskeletal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Biomechanics</a:t>
            </a:r>
            <a:r>
              <a:rPr lang="de-DE" dirty="0">
                <a:latin typeface="Avenir Book" panose="02000503020000020003" pitchFamily="2" charset="0"/>
              </a:rPr>
              <a:t> (ARTORG)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714233-AEC6-FF45-AC0E-9715865E27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dirty="0">
                <a:latin typeface="Avenir Book" panose="02000503020000020003" pitchFamily="2" charset="0"/>
              </a:rPr>
              <a:t>Diverse </a:t>
            </a:r>
            <a:r>
              <a:rPr lang="de-DE" dirty="0" err="1">
                <a:latin typeface="Avenir Book" panose="02000503020000020003" pitchFamily="2" charset="0"/>
              </a:rPr>
              <a:t>Musculoskeletal</a:t>
            </a:r>
            <a:r>
              <a:rPr lang="de-DE" dirty="0">
                <a:latin typeface="Avenir Book" panose="02000503020000020003" pitchFamily="2" charset="0"/>
              </a:rPr>
              <a:t> Projects</a:t>
            </a:r>
          </a:p>
        </p:txBody>
      </p:sp>
      <p:pic>
        <p:nvPicPr>
          <p:cNvPr id="3" name="chipform">
            <a:hlinkClick r:id="" action="ppaction://media"/>
            <a:extLst>
              <a:ext uri="{FF2B5EF4-FFF2-40B4-BE49-F238E27FC236}">
                <a16:creationId xmlns:a16="http://schemas.microsoft.com/office/drawing/2014/main" id="{6DBD8BE8-119D-D846-85B7-BD543E1F04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12007" y="2031920"/>
            <a:ext cx="2720346" cy="1530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E2C95-EA88-8E49-AFB0-5A38211E86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980" y="3651107"/>
            <a:ext cx="1910199" cy="1211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B29493-719D-9C48-85C0-DCF40A3C65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95" y="1201956"/>
            <a:ext cx="533333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7F7BB-53A2-E24C-AADC-FB23E2239B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60" y="2031920"/>
            <a:ext cx="2416878" cy="2844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B8395E-0EF2-8741-80EE-96C5657AF6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7" y="3600126"/>
            <a:ext cx="2778834" cy="1312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7833A-8AE5-B04C-B776-1D382A98B4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7" y="2003589"/>
            <a:ext cx="2778834" cy="1499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43A12C-3DE2-AF49-B5CB-10CFA5AE1C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59" y="1201955"/>
            <a:ext cx="544865" cy="7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6F8B62-E897-284C-B904-DE698687A5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99" y="1201955"/>
            <a:ext cx="52363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839D22-9305-084B-ACA4-BEC3F1D12C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 dirty="0" err="1">
                <a:latin typeface="Avenir Book" panose="02000503020000020003" pitchFamily="2" charset="0"/>
              </a:rPr>
              <a:t>Musculoskeletal</a:t>
            </a:r>
            <a:r>
              <a:rPr lang="de-DE" dirty="0">
                <a:latin typeface="Avenir Book" panose="02000503020000020003" pitchFamily="2" charset="0"/>
              </a:rPr>
              <a:t> </a:t>
            </a:r>
            <a:r>
              <a:rPr lang="de-DE" dirty="0" err="1">
                <a:latin typeface="Avenir Book" panose="02000503020000020003" pitchFamily="2" charset="0"/>
              </a:rPr>
              <a:t>Biomechanics</a:t>
            </a:r>
            <a:r>
              <a:rPr lang="de-DE" dirty="0">
                <a:latin typeface="Avenir Book" panose="02000503020000020003" pitchFamily="2" charset="0"/>
              </a:rPr>
              <a:t> (ARTORG)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714233-AEC6-FF45-AC0E-9715865E27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dirty="0">
                <a:latin typeface="Avenir Book" panose="02000503020000020003" pitchFamily="2" charset="0"/>
              </a:rPr>
              <a:t>Partners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66E3-BC44-544C-9F99-F0DA850F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885" y="781610"/>
            <a:ext cx="2035294" cy="618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96EF3A-3C24-C64B-8E1D-6CAA0D8F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825" y="4189353"/>
            <a:ext cx="1282494" cy="535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5085C4-9314-404D-8775-550594C86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825" y="2213636"/>
            <a:ext cx="1111785" cy="485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64F53E-D791-9847-9587-70214D852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9235" y="2810927"/>
            <a:ext cx="1716185" cy="3492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5EC79A-9B85-C743-80C4-11137499E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0520" y="3374018"/>
            <a:ext cx="1428020" cy="575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E0C022-25A8-5A40-B85C-881743BDB8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395" y="3133331"/>
            <a:ext cx="1241783" cy="613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B75030-B2A5-8647-B6A4-D78E8D3B08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477" y="2052864"/>
            <a:ext cx="1520436" cy="445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50769-16DE-0445-AFF6-A955C1B945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265" y="3648630"/>
            <a:ext cx="934212" cy="602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91DF3-BB48-8A48-8474-A8DFE3DA7D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423" y="4464510"/>
            <a:ext cx="1270000" cy="436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82BC93-658C-F64B-B35D-7E6E074EF4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86" y="1166062"/>
            <a:ext cx="2003306" cy="485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29727E-4BE9-9D41-9BF5-B37292BFDB31}"/>
              </a:ext>
            </a:extLst>
          </p:cNvPr>
          <p:cNvSpPr txBox="1"/>
          <p:nvPr/>
        </p:nvSpPr>
        <p:spPr>
          <a:xfrm>
            <a:off x="501688" y="2052864"/>
            <a:ext cx="38152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Avenir Book" panose="02000503020000020003" pitchFamily="2" charset="0"/>
              </a:rPr>
              <a:t>University</a:t>
            </a:r>
            <a:r>
              <a:rPr lang="fr-FR" dirty="0">
                <a:latin typeface="Avenir Book" panose="02000503020000020003" pitchFamily="2" charset="0"/>
              </a:rPr>
              <a:t> of Bern, </a:t>
            </a:r>
            <a:r>
              <a:rPr lang="fr-FR" dirty="0" err="1">
                <a:latin typeface="Avenir Book" panose="02000503020000020003" pitchFamily="2" charset="0"/>
              </a:rPr>
              <a:t>Inselspital</a:t>
            </a: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Avenir Book" panose="02000503020000020003" pitchFamily="2" charset="0"/>
              </a:rPr>
              <a:t>University</a:t>
            </a:r>
            <a:r>
              <a:rPr lang="fr-FR" dirty="0">
                <a:latin typeface="Avenir Book" panose="02000503020000020003" pitchFamily="2" charset="0"/>
              </a:rPr>
              <a:t> of Geneva, HUG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venir Book" panose="02000503020000020003" pitchFamily="2" charset="0"/>
              </a:rPr>
              <a:t>EMPA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venir Book" panose="02000503020000020003" pitchFamily="2" charset="0"/>
              </a:rPr>
              <a:t>Vienna </a:t>
            </a:r>
            <a:r>
              <a:rPr lang="fr-FR" dirty="0" err="1">
                <a:latin typeface="Avenir Book" panose="02000503020000020003" pitchFamily="2" charset="0"/>
              </a:rPr>
              <a:t>University</a:t>
            </a:r>
            <a:r>
              <a:rPr lang="fr-FR" dirty="0">
                <a:latin typeface="Avenir Book" panose="02000503020000020003" pitchFamily="2" charset="0"/>
              </a:rPr>
              <a:t> of </a:t>
            </a:r>
            <a:r>
              <a:rPr lang="fr-FR" dirty="0" err="1">
                <a:latin typeface="Avenir Book" panose="02000503020000020003" pitchFamily="2" charset="0"/>
              </a:rPr>
              <a:t>Technology</a:t>
            </a: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Avenir Book" panose="02000503020000020003" pitchFamily="2" charset="0"/>
              </a:rPr>
              <a:t>University</a:t>
            </a:r>
            <a:r>
              <a:rPr lang="fr-FR" dirty="0">
                <a:latin typeface="Avenir Book" panose="02000503020000020003" pitchFamily="2" charset="0"/>
              </a:rPr>
              <a:t> of Erlangen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Avenir Book" panose="02000503020000020003" pitchFamily="2" charset="0"/>
              </a:rPr>
              <a:t>University</a:t>
            </a:r>
            <a:r>
              <a:rPr lang="fr-FR" dirty="0">
                <a:latin typeface="Avenir Book" panose="02000503020000020003" pitchFamily="2" charset="0"/>
              </a:rPr>
              <a:t> of Lyon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Avenir Book" panose="02000503020000020003" pitchFamily="2" charset="0"/>
              </a:rPr>
              <a:t>University</a:t>
            </a:r>
            <a:r>
              <a:rPr lang="fr-FR" dirty="0">
                <a:latin typeface="Avenir Book" panose="02000503020000020003" pitchFamily="2" charset="0"/>
              </a:rPr>
              <a:t> of Sheffield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venir Book" panose="02000503020000020003" pitchFamily="2" charset="0"/>
              </a:rPr>
              <a:t>Robert </a:t>
            </a:r>
            <a:r>
              <a:rPr lang="fr-FR" dirty="0" err="1">
                <a:latin typeface="Avenir Book" panose="02000503020000020003" pitchFamily="2" charset="0"/>
              </a:rPr>
              <a:t>Mathys</a:t>
            </a:r>
            <a:r>
              <a:rPr lang="fr-FR" dirty="0">
                <a:latin typeface="Avenir Book" panose="02000503020000020003" pitchFamily="2" charset="0"/>
              </a:rPr>
              <a:t> </a:t>
            </a:r>
            <a:r>
              <a:rPr lang="fr-FR" dirty="0" err="1">
                <a:latin typeface="Avenir Book" panose="02000503020000020003" pitchFamily="2" charset="0"/>
              </a:rPr>
              <a:t>Stiftung</a:t>
            </a: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venir Book" panose="02000503020000020003" pitchFamily="2" charset="0"/>
              </a:rPr>
              <a:t>Nobel </a:t>
            </a:r>
            <a:r>
              <a:rPr lang="fr-FR" dirty="0" err="1">
                <a:latin typeface="Avenir Book" panose="02000503020000020003" pitchFamily="2" charset="0"/>
              </a:rPr>
              <a:t>Biocare</a:t>
            </a:r>
            <a:endParaRPr lang="fr-FR" dirty="0">
              <a:latin typeface="Avenir Book" panose="02000503020000020003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venir Book" panose="02000503020000020003" pitchFamily="2" charset="0"/>
              </a:rPr>
              <a:t>Anton </a:t>
            </a:r>
            <a:r>
              <a:rPr lang="fr-FR" dirty="0" err="1">
                <a:latin typeface="Avenir Book" panose="02000503020000020003" pitchFamily="2" charset="0"/>
              </a:rPr>
              <a:t>Paar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D88EDB-A1D4-A146-94B5-70AA1BBD9E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40414"/>
            <a:ext cx="1132114" cy="4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133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3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10.5 UBE PPP_169_entw3.pptx" id="{5C931E0A-B131-4D67-AC35-697F9B98C4A1}" vid="{A2F61057-4FFE-4E51-8761-C21E50B49344}"/>
    </a:ext>
  </a:extLst>
</a:theme>
</file>

<file path=ppt/theme/theme2.xml><?xml version="1.0" encoding="utf-8"?>
<a:theme xmlns:a="http://schemas.openxmlformats.org/drawingml/2006/main" name="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10.5 UBE PPP_169_entw3.pptx" id="{5C931E0A-B131-4D67-AC35-697F9B98C4A1}" vid="{63470EFF-B119-4732-8B65-B243AA5FDD61}"/>
    </a:ext>
  </a:extLst>
</a:theme>
</file>

<file path=ppt/theme/theme3.xml><?xml version="1.0" encoding="utf-8"?>
<a:theme xmlns:a="http://schemas.openxmlformats.org/drawingml/2006/main" name="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10.5 UBE PPP_169_entw3.pptx" id="{5C931E0A-B131-4D67-AC35-697F9B98C4A1}" vid="{A313E881-F3F1-441D-A89D-A4A5EC73B1D4}"/>
    </a:ext>
  </a:extLst>
</a:theme>
</file>

<file path=ppt/theme/theme4.xml><?xml version="1.0" encoding="utf-8"?>
<a:theme xmlns:a="http://schemas.openxmlformats.org/drawingml/2006/main" name="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10.5 UBE PPP_169_entw3.pptx" id="{5C931E0A-B131-4D67-AC35-697F9B98C4A1}" vid="{E284F019-0A54-4C8A-BC38-B8BDFAC2B9EA}"/>
    </a:ext>
  </a:extLst>
</a:theme>
</file>

<file path=ppt/theme/theme5.xml><?xml version="1.0" encoding="utf-8"?>
<a:theme xmlns:a="http://schemas.openxmlformats.org/drawingml/2006/main" name="Guid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10.5 UBE PPP_169_entw3.pptx" id="{5C931E0A-B131-4D67-AC35-697F9B98C4A1}" vid="{432015B9-5588-4502-B2EB-74059C9ECDFC}"/>
    </a:ext>
  </a:extLst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948</TotalTime>
  <Words>300</Words>
  <Application>Microsoft Macintosh PowerPoint</Application>
  <PresentationFormat>On-screen Show (16:9)</PresentationFormat>
  <Paragraphs>75</Paragraphs>
  <Slides>10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Avenir Book</vt:lpstr>
      <vt:lpstr>Calibri</vt:lpstr>
      <vt:lpstr>Symbol</vt:lpstr>
      <vt:lpstr>2</vt:lpstr>
      <vt:lpstr>3</vt:lpstr>
      <vt:lpstr>4</vt:lpstr>
      <vt:lpstr>5</vt:lpstr>
      <vt:lpstr>Guidlines</vt:lpstr>
      <vt:lpstr>PowerPoint Presentation</vt:lpstr>
      <vt:lpstr>Clinical Problems</vt:lpstr>
      <vt:lpstr>Key Questions</vt:lpstr>
      <vt:lpstr>Basic Experimental Research (with EMPA)</vt:lpstr>
      <vt:lpstr>Multiscale Computational Analysis</vt:lpstr>
      <vt:lpstr>Clinical Studies</vt:lpstr>
      <vt:lpstr>Novel Focus: Bone-Implant Interface</vt:lpstr>
      <vt:lpstr>Diverse Musculoskeletal Projects</vt:lpstr>
      <vt:lpstr>Partners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Philippe Zysset</dc:creator>
  <cp:lastModifiedBy>Zysset, Philippe (ARTORG)</cp:lastModifiedBy>
  <cp:revision>58</cp:revision>
  <cp:lastPrinted>2018-05-01T08:16:01Z</cp:lastPrinted>
  <dcterms:created xsi:type="dcterms:W3CDTF">2018-09-25T14:16:20Z</dcterms:created>
  <dcterms:modified xsi:type="dcterms:W3CDTF">2021-05-27T17:56:40Z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2016-05-19T00:00:00Z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2016-05-19T00:00:00Z</vt:filetime>
  </property>
</Properties>
</file>